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447" r:id="rId2"/>
    <p:sldId id="448" r:id="rId3"/>
    <p:sldId id="501" r:id="rId4"/>
    <p:sldId id="502" r:id="rId5"/>
    <p:sldId id="431" r:id="rId6"/>
    <p:sldId id="589" r:id="rId7"/>
    <p:sldId id="598" r:id="rId8"/>
    <p:sldId id="503" r:id="rId9"/>
    <p:sldId id="592" r:id="rId10"/>
    <p:sldId id="504" r:id="rId11"/>
    <p:sldId id="552" r:id="rId12"/>
    <p:sldId id="505" r:id="rId13"/>
    <p:sldId id="506" r:id="rId14"/>
    <p:sldId id="602" r:id="rId15"/>
    <p:sldId id="507" r:id="rId16"/>
    <p:sldId id="599" r:id="rId17"/>
    <p:sldId id="600" r:id="rId18"/>
    <p:sldId id="601" r:id="rId19"/>
    <p:sldId id="509" r:id="rId20"/>
    <p:sldId id="510" r:id="rId21"/>
    <p:sldId id="594" r:id="rId22"/>
    <p:sldId id="593" r:id="rId23"/>
    <p:sldId id="595" r:id="rId24"/>
    <p:sldId id="596" r:id="rId25"/>
    <p:sldId id="511" r:id="rId26"/>
    <p:sldId id="512" r:id="rId27"/>
    <p:sldId id="508" r:id="rId28"/>
    <p:sldId id="597" r:id="rId29"/>
    <p:sldId id="543" r:id="rId30"/>
    <p:sldId id="544" r:id="rId31"/>
    <p:sldId id="545" r:id="rId32"/>
    <p:sldId id="546" r:id="rId33"/>
    <p:sldId id="547" r:id="rId34"/>
    <p:sldId id="548" r:id="rId35"/>
    <p:sldId id="549" r:id="rId36"/>
    <p:sldId id="550" r:id="rId37"/>
    <p:sldId id="551" r:id="rId38"/>
    <p:sldId id="518" r:id="rId39"/>
    <p:sldId id="513" r:id="rId40"/>
    <p:sldId id="514" r:id="rId41"/>
    <p:sldId id="515" r:id="rId42"/>
    <p:sldId id="516" r:id="rId43"/>
    <p:sldId id="51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7" r:id="rId52"/>
    <p:sldId id="538" r:id="rId53"/>
    <p:sldId id="540" r:id="rId54"/>
    <p:sldId id="539" r:id="rId55"/>
    <p:sldId id="359" r:id="rId56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3333"/>
    <a:srgbClr val="00B050"/>
    <a:srgbClr val="00B0F0"/>
    <a:srgbClr val="FDCD5F"/>
    <a:srgbClr val="55C1E7"/>
    <a:srgbClr val="93B784"/>
    <a:srgbClr val="1B90A2"/>
    <a:srgbClr val="A6A6A6"/>
    <a:srgbClr val="595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90" y="-114"/>
      </p:cViewPr>
      <p:guideLst>
        <p:guide orient="horz" pos="92"/>
        <p:guide pos="-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94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绝对定位的元素的位置相对于最近的已定位祖先元素，如果元素没有已定位的祖先元素，那么它的位置相对于最初的包含块。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如果值为 scroll，不论是否需要，用户代理都会提供一种滚动机制。因此，有可能即使元素框中可以放下所有内容也会出现滚动条。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t>2019/2/18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Guide/CSS/Visual_formatting_model" TargetMode="External"/><Relationship Id="rId2" Type="http://schemas.openxmlformats.org/officeDocument/2006/relationships/hyperlink" Target="https://www.w3.org/TR/CSS22/visure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302348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css/css_positioning_floating.asp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0252809%0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7e04ed3f4bea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6521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85761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81697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5632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42077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文档</a:t>
            </a:r>
            <a:r>
              <a:rPr lang="zh-CN" altLang="en-US" dirty="0" smtClean="0"/>
              <a:t>流</a:t>
            </a:r>
            <a:endParaRPr lang="en-US" altLang="zh-CN" dirty="0" smtClean="0"/>
          </a:p>
          <a:p>
            <a:pPr lvl="1"/>
            <a:r>
              <a:rPr lang="en-US" dirty="0"/>
              <a:t> </a:t>
            </a:r>
            <a:r>
              <a:rPr lang="zh-CN" altLang="en-US" dirty="0" smtClean="0"/>
              <a:t>普通流（</a:t>
            </a:r>
            <a:r>
              <a:rPr lang="en-US" altLang="zh-CN" dirty="0"/>
              <a:t>Normal flow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盒子依次排放</a:t>
            </a:r>
            <a:endParaRPr lang="en-US" altLang="zh-CN" dirty="0" smtClean="0"/>
          </a:p>
          <a:p>
            <a:pPr lvl="1"/>
            <a:r>
              <a:rPr lang="en-US" dirty="0"/>
              <a:t> </a:t>
            </a:r>
            <a:r>
              <a:rPr lang="zh-CN" altLang="en-US" dirty="0" smtClean="0"/>
              <a:t>浮动（</a:t>
            </a:r>
            <a:r>
              <a:rPr lang="en-US" altLang="zh-CN" dirty="0"/>
              <a:t>Floats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/>
              <a:t>浮动盒子会浮动到当前行的开始或尾部位置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绝对定位（</a:t>
            </a:r>
            <a:r>
              <a:rPr lang="en-US" dirty="0" smtClean="0"/>
              <a:t>Absolute positioning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盒子从普通流</a:t>
            </a:r>
            <a:r>
              <a:rPr lang="zh-CN" altLang="en-US" dirty="0"/>
              <a:t>中被移除，不</a:t>
            </a:r>
            <a:r>
              <a:rPr lang="zh-CN" altLang="en-US" dirty="0" smtClean="0"/>
              <a:t>影响</a:t>
            </a:r>
            <a:r>
              <a:rPr lang="zh-CN" altLang="en-US" dirty="0"/>
              <a:t>普通</a:t>
            </a:r>
            <a:r>
              <a:rPr lang="zh-CN" altLang="en-US" dirty="0" smtClean="0"/>
              <a:t>流</a:t>
            </a:r>
            <a:r>
              <a:rPr lang="zh-CN" altLang="en-US" dirty="0"/>
              <a:t>的</a:t>
            </a:r>
            <a:r>
              <a:rPr lang="zh-CN" altLang="en-US" dirty="0" smtClean="0"/>
              <a:t>布局</a:t>
            </a:r>
            <a:endParaRPr dirty="0" smtClean="0"/>
          </a:p>
          <a:p>
            <a:pPr marL="471805" lvl="1" indent="0">
              <a:buNone/>
            </a:pP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75657" y="5263216"/>
            <a:ext cx="1066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  <a:hlinkClick r:id="rId2"/>
              </a:rPr>
              <a:t>https://www.w3.org/TR/CSS22/visuren.html#float-position    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  <a:hlinkClick r:id="rId3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3"/>
              </a:rPr>
              <a:t>https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hlinkClick r:id="rId3"/>
              </a:rPr>
              <a:t>://developer.mozilla.org/zh-CN/docs/Web/Guide/CSS/Visual_formatting_model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  <a:hlinkClick r:id="rId4"/>
              </a:rPr>
              <a:t>https://segmentfault.com/a/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hlinkClick r:id="rId4"/>
              </a:rPr>
              <a:t>1190000013023485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3"/>
              </a:rPr>
              <a:t>    </a:t>
            </a:r>
            <a:endParaRPr lang="en-US" altLang="zh-CN" sz="2000" dirty="0">
              <a:latin typeface="微软雅黑" pitchFamily="34" charset="-122"/>
              <a:ea typeface="微软雅黑" pitchFamily="34" charset="-122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8948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9095" y="5770880"/>
            <a:ext cx="828738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http://www.w3school.com.cn/css/css_positioning_floating.asp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1026" name="Picture 2" descr="C:\Users\小黑E550\Desktop\ct_css_positioning_floating_right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862290"/>
            <a:ext cx="10162615" cy="450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74042" y="5588869"/>
            <a:ext cx="1098135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当框 </a:t>
            </a:r>
            <a:r>
              <a:rPr lang="en-US" altLang="zh-CN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向右浮动时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，框</a:t>
            </a:r>
            <a:r>
              <a:rPr lang="en-US" altLang="zh-CN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会尽可能向右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移动，直到它的右边缘碰到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包含框的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右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边缘</a:t>
            </a:r>
            <a:endParaRPr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46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2050" name="Picture 2" descr="C:\Users\小黑E550\Desktop\ct_css_positioning_floating_left_examp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000" y="862290"/>
            <a:ext cx="10166925" cy="4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浮动各种情况</a:t>
            </a:r>
            <a:endParaRPr lang="zh-CN" altLang="en-US" dirty="0"/>
          </a:p>
        </p:txBody>
      </p:sp>
      <p:pic>
        <p:nvPicPr>
          <p:cNvPr id="3074" name="Picture 2" descr="C:\Users\小黑E550\Desktop\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0" y="862290"/>
            <a:ext cx="10166925" cy="45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61257" y="5322348"/>
            <a:ext cx="11929156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如果包含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框无法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容纳水平排列的三个浮动元素，那么其它浮动块向下移动，直到有足够的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endParaRPr lang="en-US" altLang="zh-CN" sz="2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38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如果浮动元素的高度不同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，浮动块会尽可能向上移动</a:t>
            </a:r>
            <a:endParaRPr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97573" y="5792786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231265" y="2094230"/>
            <a:ext cx="10506710" cy="2670175"/>
            <a:chOff x="0" y="2650"/>
            <a:chExt cx="14400" cy="342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9"/>
              <a:ext cx="14400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125" y="2650"/>
              <a:ext cx="14250" cy="3425"/>
            </a:xfrm>
            <a:prstGeom prst="rect">
              <a:avLst/>
            </a:prstGeom>
            <a:noFill/>
            <a:ln w="44450" cmpd="sng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demo7-3.html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掌握页面搭建的过程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浮动本意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>
                <a:sym typeface="+mn-ea"/>
              </a:rPr>
              <a:t>float</a:t>
            </a:r>
            <a:r>
              <a:rPr lang="zh-CN" altLang="en-US">
                <a:sym typeface="+mn-ea"/>
              </a:rPr>
              <a:t>的初衷 </a:t>
            </a:r>
            <a:r>
              <a:rPr>
                <a:sym typeface="+mn-ea"/>
              </a:rPr>
              <a:t>—— 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文字环绕图片</a:t>
            </a:r>
            <a:r>
              <a:rPr lang="zh-CN" altLang="en-US">
                <a:sym typeface="+mn-ea"/>
              </a:rPr>
              <a:t>效果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318895" y="2510790"/>
            <a:ext cx="3745865" cy="1983105"/>
            <a:chOff x="997" y="7698"/>
            <a:chExt cx="5899" cy="3123"/>
          </a:xfrm>
        </p:grpSpPr>
        <p:sp>
          <p:nvSpPr>
            <p:cNvPr id="11" name="矩形 10"/>
            <p:cNvSpPr/>
            <p:nvPr/>
          </p:nvSpPr>
          <p:spPr>
            <a:xfrm>
              <a:off x="997" y="7698"/>
              <a:ext cx="5899" cy="3123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9" y="7861"/>
              <a:ext cx="1561" cy="160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97" y="9464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小狗很漂亮小狗很可爱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08140" y="251079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96230" y="4871720"/>
            <a:ext cx="4296410" cy="1026795"/>
            <a:chOff x="3163" y="7854"/>
            <a:chExt cx="6766" cy="1617"/>
          </a:xfrm>
        </p:grpSpPr>
        <p:sp>
          <p:nvSpPr>
            <p:cNvPr id="141" name=" 141"/>
            <p:cNvSpPr/>
            <p:nvPr/>
          </p:nvSpPr>
          <p:spPr>
            <a:xfrm>
              <a:off x="3163" y="9015"/>
              <a:ext cx="6313" cy="456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329" y="7854"/>
              <a:ext cx="6600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img { float</a:t>
              </a:r>
              <a:r>
                <a:rPr lang="zh-CN" altLang="en-US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 }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4895" y="5045075"/>
            <a:ext cx="5278120" cy="100012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&lt;img src="images/1.png"&gt;</a:t>
            </a: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&lt;p&gt;小狗很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漂亮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....&lt;/p&gt;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66165" y="949325"/>
            <a:ext cx="7785735" cy="1982470"/>
            <a:chOff x="997" y="7698"/>
            <a:chExt cx="12261" cy="3122"/>
          </a:xfrm>
        </p:grpSpPr>
        <p:grpSp>
          <p:nvGrpSpPr>
            <p:cNvPr id="4" name="组合 3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360" y="7698"/>
              <a:ext cx="5898" cy="3123"/>
              <a:chOff x="7360" y="7698"/>
              <a:chExt cx="5898" cy="3123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360" y="7698"/>
                <a:ext cx="5899" cy="3123"/>
                <a:chOff x="997" y="7698"/>
                <a:chExt cx="5899" cy="3123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2797" y="7861"/>
                  <a:ext cx="3791" cy="216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小狗很漂亮小狗很可爱小狗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7360" y="9669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很漂亮小狗很可爱小狗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29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066165" y="946785"/>
            <a:ext cx="7786370" cy="1983105"/>
            <a:chOff x="997" y="7698"/>
            <a:chExt cx="12262" cy="3123"/>
          </a:xfrm>
        </p:grpSpPr>
        <p:grpSp>
          <p:nvGrpSpPr>
            <p:cNvPr id="32" name="组合 31"/>
            <p:cNvGrpSpPr/>
            <p:nvPr/>
          </p:nvGrpSpPr>
          <p:grpSpPr>
            <a:xfrm>
              <a:off x="997" y="7698"/>
              <a:ext cx="5899" cy="3123"/>
              <a:chOff x="997" y="7698"/>
              <a:chExt cx="5899" cy="312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4" name="图片 33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997" y="9464"/>
                <a:ext cx="589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60" y="7698"/>
              <a:ext cx="5899" cy="1766"/>
              <a:chOff x="997" y="7698"/>
              <a:chExt cx="5899" cy="176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97" y="7698"/>
                <a:ext cx="5899" cy="1537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2797" y="7861"/>
                <a:ext cx="3791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3163" y="8083"/>
              <a:ext cx="3932" cy="1152"/>
              <a:chOff x="3163" y="8083"/>
              <a:chExt cx="3932" cy="1152"/>
            </a:xfrm>
          </p:grpSpPr>
          <p:sp>
            <p:nvSpPr>
              <p:cNvPr id="41" name=" 141"/>
              <p:cNvSpPr/>
              <p:nvPr/>
            </p:nvSpPr>
            <p:spPr>
              <a:xfrm>
                <a:off x="3163" y="9015"/>
                <a:ext cx="3932" cy="220"/>
              </a:xfrm>
              <a:custGeom>
                <a:avLst/>
                <a:gdLst>
                  <a:gd name="connsiteX0" fmla="*/ 4710315 w 7544313"/>
                  <a:gd name="connsiteY0" fmla="*/ 0 h 5784389"/>
                  <a:gd name="connsiteX1" fmla="*/ 5164538 w 7544313"/>
                  <a:gd name="connsiteY1" fmla="*/ 188144 h 5784389"/>
                  <a:gd name="connsiteX2" fmla="*/ 7343753 w 7544313"/>
                  <a:gd name="connsiteY2" fmla="*/ 2367358 h 5784389"/>
                  <a:gd name="connsiteX3" fmla="*/ 7428050 w 7544313"/>
                  <a:gd name="connsiteY3" fmla="*/ 2469120 h 5784389"/>
                  <a:gd name="connsiteX4" fmla="*/ 7438311 w 7544313"/>
                  <a:gd name="connsiteY4" fmla="*/ 2487626 h 5784389"/>
                  <a:gd name="connsiteX5" fmla="*/ 7479289 w 7544313"/>
                  <a:gd name="connsiteY5" fmla="*/ 2563973 h 5784389"/>
                  <a:gd name="connsiteX6" fmla="*/ 7544313 w 7544313"/>
                  <a:gd name="connsiteY6" fmla="*/ 2891210 h 5784389"/>
                  <a:gd name="connsiteX7" fmla="*/ 7479289 w 7544313"/>
                  <a:gd name="connsiteY7" fmla="*/ 3218447 h 5784389"/>
                  <a:gd name="connsiteX8" fmla="*/ 7454433 w 7544313"/>
                  <a:gd name="connsiteY8" fmla="*/ 3276193 h 5784389"/>
                  <a:gd name="connsiteX9" fmla="*/ 7421357 w 7544313"/>
                  <a:gd name="connsiteY9" fmla="*/ 3318247 h 5784389"/>
                  <a:gd name="connsiteX10" fmla="*/ 7325947 w 7544313"/>
                  <a:gd name="connsiteY10" fmla="*/ 3417030 h 5784389"/>
                  <a:gd name="connsiteX11" fmla="*/ 5146732 w 7544313"/>
                  <a:gd name="connsiteY11" fmla="*/ 5596244 h 5784389"/>
                  <a:gd name="connsiteX12" fmla="*/ 4238287 w 7544313"/>
                  <a:gd name="connsiteY12" fmla="*/ 5596244 h 5784389"/>
                  <a:gd name="connsiteX13" fmla="*/ 4238287 w 7544313"/>
                  <a:gd name="connsiteY13" fmla="*/ 4687801 h 5784389"/>
                  <a:gd name="connsiteX14" fmla="*/ 5378425 w 7544313"/>
                  <a:gd name="connsiteY14" fmla="*/ 3547663 h 5784389"/>
                  <a:gd name="connsiteX15" fmla="*/ 642367 w 7544313"/>
                  <a:gd name="connsiteY15" fmla="*/ 3547663 h 5784389"/>
                  <a:gd name="connsiteX16" fmla="*/ 0 w 7544313"/>
                  <a:gd name="connsiteY16" fmla="*/ 2905296 h 5784389"/>
                  <a:gd name="connsiteX17" fmla="*/ 642367 w 7544313"/>
                  <a:gd name="connsiteY17" fmla="*/ 2262930 h 5784389"/>
                  <a:gd name="connsiteX18" fmla="*/ 5422435 w 7544313"/>
                  <a:gd name="connsiteY18" fmla="*/ 2262930 h 5784389"/>
                  <a:gd name="connsiteX19" fmla="*/ 4256093 w 7544313"/>
                  <a:gd name="connsiteY19" fmla="*/ 1096587 h 5784389"/>
                  <a:gd name="connsiteX20" fmla="*/ 4256093 w 7544313"/>
                  <a:gd name="connsiteY20" fmla="*/ 188144 h 5784389"/>
                  <a:gd name="connsiteX21" fmla="*/ 4710315 w 7544313"/>
                  <a:gd name="connsiteY21" fmla="*/ 0 h 5784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44313" h="5784389">
                    <a:moveTo>
                      <a:pt x="4710315" y="0"/>
                    </a:moveTo>
                    <a:cubicBezTo>
                      <a:pt x="4874713" y="0"/>
                      <a:pt x="5039107" y="62713"/>
                      <a:pt x="5164538" y="188144"/>
                    </a:cubicBezTo>
                    <a:lnTo>
                      <a:pt x="7343753" y="2367358"/>
                    </a:lnTo>
                    <a:cubicBezTo>
                      <a:pt x="7375110" y="2398716"/>
                      <a:pt x="7403341" y="2432905"/>
                      <a:pt x="7428050" y="2469120"/>
                    </a:cubicBezTo>
                    <a:lnTo>
                      <a:pt x="7438311" y="2487626"/>
                    </a:lnTo>
                    <a:lnTo>
                      <a:pt x="7479289" y="2563973"/>
                    </a:lnTo>
                    <a:cubicBezTo>
                      <a:pt x="7520342" y="2657385"/>
                      <a:pt x="7544313" y="2769994"/>
                      <a:pt x="7544313" y="2891210"/>
                    </a:cubicBezTo>
                    <a:cubicBezTo>
                      <a:pt x="7544313" y="3012426"/>
                      <a:pt x="7520342" y="3125035"/>
                      <a:pt x="7479289" y="3218447"/>
                    </a:cubicBezTo>
                    <a:lnTo>
                      <a:pt x="7454433" y="3276193"/>
                    </a:lnTo>
                    <a:lnTo>
                      <a:pt x="7421357" y="3318247"/>
                    </a:lnTo>
                    <a:cubicBezTo>
                      <a:pt x="7391886" y="3351882"/>
                      <a:pt x="7357304" y="3385674"/>
                      <a:pt x="7325947" y="3417030"/>
                    </a:cubicBezTo>
                    <a:lnTo>
                      <a:pt x="5146732" y="5596244"/>
                    </a:lnTo>
                    <a:cubicBezTo>
                      <a:pt x="4895873" y="5847104"/>
                      <a:pt x="4489147" y="5847104"/>
                      <a:pt x="4238287" y="5596244"/>
                    </a:cubicBezTo>
                    <a:cubicBezTo>
                      <a:pt x="3987430" y="5345384"/>
                      <a:pt x="3987430" y="4938661"/>
                      <a:pt x="4238287" y="4687801"/>
                    </a:cubicBezTo>
                    <a:lnTo>
                      <a:pt x="5378425" y="3547663"/>
                    </a:lnTo>
                    <a:lnTo>
                      <a:pt x="642367" y="3547663"/>
                    </a:lnTo>
                    <a:cubicBezTo>
                      <a:pt x="287598" y="3547663"/>
                      <a:pt x="0" y="3260065"/>
                      <a:pt x="0" y="2905296"/>
                    </a:cubicBezTo>
                    <a:cubicBezTo>
                      <a:pt x="0" y="2550527"/>
                      <a:pt x="287598" y="2262930"/>
                      <a:pt x="642367" y="2262930"/>
                    </a:cubicBezTo>
                    <a:lnTo>
                      <a:pt x="5422435" y="2262930"/>
                    </a:lnTo>
                    <a:lnTo>
                      <a:pt x="4256093" y="1096587"/>
                    </a:lnTo>
                    <a:cubicBezTo>
                      <a:pt x="4005235" y="845727"/>
                      <a:pt x="4005235" y="439004"/>
                      <a:pt x="4256093" y="188144"/>
                    </a:cubicBezTo>
                    <a:cubicBezTo>
                      <a:pt x="4381524" y="62713"/>
                      <a:pt x="4545918" y="0"/>
                      <a:pt x="471031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385" y="8083"/>
                <a:ext cx="3710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float</a:t>
                </a: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left ;</a:t>
                </a:r>
              </a:p>
            </p:txBody>
          </p:sp>
        </p:grpSp>
      </p:grpSp>
      <p:sp>
        <p:nvSpPr>
          <p:cNvPr id="56" name="内容占位符 2"/>
          <p:cNvSpPr>
            <a:spLocks noGrp="1"/>
          </p:cNvSpPr>
          <p:nvPr/>
        </p:nvSpPr>
        <p:spPr>
          <a:xfrm>
            <a:off x="765895" y="1213137"/>
            <a:ext cx="11106646" cy="4875092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272415" indent="-381635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algn="l" defTabSz="108839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16660" indent="-237490" algn="l" defTabSz="1088390" rtl="0" eaLnBrk="1" fontAlgn="auto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32585" indent="0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449195" indent="-272415" algn="l" defTabSz="1088390" rtl="0" eaLnBrk="1" latinLnBrk="0" hangingPunct="1">
              <a:lnSpc>
                <a:spcPct val="15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99339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lnSpc>
                <a:spcPct val="90000"/>
              </a:lnSpc>
              <a:spcBef>
                <a:spcPts val="59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zh-CN" altLang="en-US">
                <a:sym typeface="+mn-ea"/>
              </a:rPr>
              <a:t>浮动的影响</a:t>
            </a:r>
          </a:p>
          <a:p>
            <a:pPr lvl="1"/>
            <a:r>
              <a:rPr lang="zh-CN" altLang="en-US">
                <a:sym typeface="+mn-ea"/>
              </a:rPr>
              <a:t>并排显示</a:t>
            </a:r>
          </a:p>
          <a:p>
            <a:pPr lvl="1"/>
            <a:r>
              <a:rPr lang="zh-CN" altLang="en-US" b="1">
                <a:solidFill>
                  <a:srgbClr val="C00000"/>
                </a:solidFill>
                <a:sym typeface="+mn-ea"/>
              </a:rPr>
              <a:t>父</a:t>
            </a:r>
            <a:r>
              <a:rPr lang="zh-CN" altLang="en-US">
                <a:sym typeface="+mn-ea"/>
              </a:rPr>
              <a:t>元素高度塌陷</a:t>
            </a:r>
          </a:p>
          <a:p>
            <a:endParaRPr lang="zh-CN" altLang="en-US" dirty="0"/>
          </a:p>
          <a:p>
            <a:pPr marL="979170" lvl="2" indent="0">
              <a:buNone/>
            </a:pPr>
            <a:endParaRPr lang="en-US" altLang="zh-CN" dirty="0" smtClean="0"/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demo7-4.html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清除浮动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父元素</a:t>
            </a:r>
            <a:r>
              <a:rPr lang="zh-CN" altLang="en-US">
                <a:sym typeface="+mn-ea"/>
              </a:rPr>
              <a:t>设置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固定的高度</a:t>
            </a:r>
            <a:endParaRPr lang="en-US" altLang="zh-CN" dirty="0" smtClean="0"/>
          </a:p>
        </p:txBody>
      </p:sp>
      <p:grpSp>
        <p:nvGrpSpPr>
          <p:cNvPr id="52" name="组合 51"/>
          <p:cNvGrpSpPr/>
          <p:nvPr/>
        </p:nvGrpSpPr>
        <p:grpSpPr>
          <a:xfrm>
            <a:off x="1315085" y="3357245"/>
            <a:ext cx="9048750" cy="1996440"/>
            <a:chOff x="652" y="4819"/>
            <a:chExt cx="14250" cy="3144"/>
          </a:xfrm>
        </p:grpSpPr>
        <p:grpSp>
          <p:nvGrpSpPr>
            <p:cNvPr id="5" name="组合 4"/>
            <p:cNvGrpSpPr/>
            <p:nvPr/>
          </p:nvGrpSpPr>
          <p:grpSpPr>
            <a:xfrm>
              <a:off x="652" y="4819"/>
              <a:ext cx="12262" cy="3124"/>
              <a:chOff x="997" y="7698"/>
              <a:chExt cx="12262" cy="3124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997" y="7698"/>
                <a:ext cx="5899" cy="3123"/>
                <a:chOff x="997" y="7698"/>
                <a:chExt cx="5899" cy="312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997" y="7698"/>
                  <a:ext cx="5899" cy="3123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8" name="图片 7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997" y="9464"/>
                  <a:ext cx="5899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360" y="7698"/>
                <a:ext cx="5899" cy="3124"/>
                <a:chOff x="997" y="7698"/>
                <a:chExt cx="5899" cy="312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997" y="7698"/>
                  <a:ext cx="5899" cy="3124"/>
                </a:xfrm>
                <a:prstGeom prst="rect">
                  <a:avLst/>
                </a:prstGeom>
                <a:noFill/>
                <a:ln w="50800" cmpd="sng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9" name="图片 38" descr="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59" y="7861"/>
                  <a:ext cx="1561" cy="1603"/>
                </a:xfrm>
                <a:prstGeom prst="rect">
                  <a:avLst/>
                </a:prstGeom>
              </p:spPr>
            </p:pic>
            <p:sp>
              <p:nvSpPr>
                <p:cNvPr id="41" name="文本框 40"/>
                <p:cNvSpPr txBox="1"/>
                <p:nvPr/>
              </p:nvSpPr>
              <p:spPr>
                <a:xfrm>
                  <a:off x="2797" y="7861"/>
                  <a:ext cx="3791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小狗很漂亮</a:t>
                  </a: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163" y="8083"/>
                <a:ext cx="3932" cy="1152"/>
                <a:chOff x="3163" y="8083"/>
                <a:chExt cx="3932" cy="1152"/>
              </a:xfrm>
            </p:grpSpPr>
            <p:sp>
              <p:nvSpPr>
                <p:cNvPr id="43" name=" 141"/>
                <p:cNvSpPr/>
                <p:nvPr/>
              </p:nvSpPr>
              <p:spPr>
                <a:xfrm>
                  <a:off x="3163" y="9015"/>
                  <a:ext cx="3932" cy="220"/>
                </a:xfrm>
                <a:custGeom>
                  <a:avLst/>
                  <a:gdLst>
                    <a:gd name="connsiteX0" fmla="*/ 4710315 w 7544313"/>
                    <a:gd name="connsiteY0" fmla="*/ 0 h 5784389"/>
                    <a:gd name="connsiteX1" fmla="*/ 5164538 w 7544313"/>
                    <a:gd name="connsiteY1" fmla="*/ 188144 h 5784389"/>
                    <a:gd name="connsiteX2" fmla="*/ 7343753 w 7544313"/>
                    <a:gd name="connsiteY2" fmla="*/ 2367358 h 5784389"/>
                    <a:gd name="connsiteX3" fmla="*/ 7428050 w 7544313"/>
                    <a:gd name="connsiteY3" fmla="*/ 2469120 h 5784389"/>
                    <a:gd name="connsiteX4" fmla="*/ 7438311 w 7544313"/>
                    <a:gd name="connsiteY4" fmla="*/ 2487626 h 5784389"/>
                    <a:gd name="connsiteX5" fmla="*/ 7479289 w 7544313"/>
                    <a:gd name="connsiteY5" fmla="*/ 2563973 h 5784389"/>
                    <a:gd name="connsiteX6" fmla="*/ 7544313 w 7544313"/>
                    <a:gd name="connsiteY6" fmla="*/ 2891210 h 5784389"/>
                    <a:gd name="connsiteX7" fmla="*/ 7479289 w 7544313"/>
                    <a:gd name="connsiteY7" fmla="*/ 3218447 h 5784389"/>
                    <a:gd name="connsiteX8" fmla="*/ 7454433 w 7544313"/>
                    <a:gd name="connsiteY8" fmla="*/ 3276193 h 5784389"/>
                    <a:gd name="connsiteX9" fmla="*/ 7421357 w 7544313"/>
                    <a:gd name="connsiteY9" fmla="*/ 3318247 h 5784389"/>
                    <a:gd name="connsiteX10" fmla="*/ 7325947 w 7544313"/>
                    <a:gd name="connsiteY10" fmla="*/ 3417030 h 5784389"/>
                    <a:gd name="connsiteX11" fmla="*/ 5146732 w 7544313"/>
                    <a:gd name="connsiteY11" fmla="*/ 5596244 h 5784389"/>
                    <a:gd name="connsiteX12" fmla="*/ 4238287 w 7544313"/>
                    <a:gd name="connsiteY12" fmla="*/ 5596244 h 5784389"/>
                    <a:gd name="connsiteX13" fmla="*/ 4238287 w 7544313"/>
                    <a:gd name="connsiteY13" fmla="*/ 4687801 h 5784389"/>
                    <a:gd name="connsiteX14" fmla="*/ 5378425 w 7544313"/>
                    <a:gd name="connsiteY14" fmla="*/ 3547663 h 5784389"/>
                    <a:gd name="connsiteX15" fmla="*/ 642367 w 7544313"/>
                    <a:gd name="connsiteY15" fmla="*/ 3547663 h 5784389"/>
                    <a:gd name="connsiteX16" fmla="*/ 0 w 7544313"/>
                    <a:gd name="connsiteY16" fmla="*/ 2905296 h 5784389"/>
                    <a:gd name="connsiteX17" fmla="*/ 642367 w 7544313"/>
                    <a:gd name="connsiteY17" fmla="*/ 2262930 h 5784389"/>
                    <a:gd name="connsiteX18" fmla="*/ 5422435 w 7544313"/>
                    <a:gd name="connsiteY18" fmla="*/ 2262930 h 5784389"/>
                    <a:gd name="connsiteX19" fmla="*/ 4256093 w 7544313"/>
                    <a:gd name="connsiteY19" fmla="*/ 1096587 h 5784389"/>
                    <a:gd name="connsiteX20" fmla="*/ 4256093 w 7544313"/>
                    <a:gd name="connsiteY20" fmla="*/ 188144 h 5784389"/>
                    <a:gd name="connsiteX21" fmla="*/ 4710315 w 7544313"/>
                    <a:gd name="connsiteY21" fmla="*/ 0 h 5784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544313" h="5784389">
                      <a:moveTo>
                        <a:pt x="4710315" y="0"/>
                      </a:moveTo>
                      <a:cubicBezTo>
                        <a:pt x="4874713" y="0"/>
                        <a:pt x="5039107" y="62713"/>
                        <a:pt x="5164538" y="188144"/>
                      </a:cubicBezTo>
                      <a:lnTo>
                        <a:pt x="7343753" y="2367358"/>
                      </a:lnTo>
                      <a:cubicBezTo>
                        <a:pt x="7375110" y="2398716"/>
                        <a:pt x="7403341" y="2432905"/>
                        <a:pt x="7428050" y="2469120"/>
                      </a:cubicBezTo>
                      <a:lnTo>
                        <a:pt x="7438311" y="2487626"/>
                      </a:lnTo>
                      <a:lnTo>
                        <a:pt x="7479289" y="2563973"/>
                      </a:lnTo>
                      <a:cubicBezTo>
                        <a:pt x="7520342" y="2657385"/>
                        <a:pt x="7544313" y="2769994"/>
                        <a:pt x="7544313" y="2891210"/>
                      </a:cubicBezTo>
                      <a:cubicBezTo>
                        <a:pt x="7544313" y="3012426"/>
                        <a:pt x="7520342" y="3125035"/>
                        <a:pt x="7479289" y="3218447"/>
                      </a:cubicBezTo>
                      <a:lnTo>
                        <a:pt x="7454433" y="3276193"/>
                      </a:lnTo>
                      <a:lnTo>
                        <a:pt x="7421357" y="3318247"/>
                      </a:lnTo>
                      <a:cubicBezTo>
                        <a:pt x="7391886" y="3351882"/>
                        <a:pt x="7357304" y="3385674"/>
                        <a:pt x="7325947" y="3417030"/>
                      </a:cubicBezTo>
                      <a:lnTo>
                        <a:pt x="5146732" y="5596244"/>
                      </a:lnTo>
                      <a:cubicBezTo>
                        <a:pt x="4895873" y="5847104"/>
                        <a:pt x="4489147" y="5847104"/>
                        <a:pt x="4238287" y="5596244"/>
                      </a:cubicBezTo>
                      <a:cubicBezTo>
                        <a:pt x="3987430" y="5345384"/>
                        <a:pt x="3987430" y="4938661"/>
                        <a:pt x="4238287" y="4687801"/>
                      </a:cubicBezTo>
                      <a:lnTo>
                        <a:pt x="5378425" y="3547663"/>
                      </a:lnTo>
                      <a:lnTo>
                        <a:pt x="642367" y="3547663"/>
                      </a:lnTo>
                      <a:cubicBezTo>
                        <a:pt x="287598" y="3547663"/>
                        <a:pt x="0" y="3260065"/>
                        <a:pt x="0" y="2905296"/>
                      </a:cubicBezTo>
                      <a:cubicBezTo>
                        <a:pt x="0" y="2550527"/>
                        <a:pt x="287598" y="2262930"/>
                        <a:pt x="642367" y="2262930"/>
                      </a:cubicBezTo>
                      <a:lnTo>
                        <a:pt x="5422435" y="2262930"/>
                      </a:lnTo>
                      <a:lnTo>
                        <a:pt x="4256093" y="1096587"/>
                      </a:lnTo>
                      <a:cubicBezTo>
                        <a:pt x="4005235" y="845727"/>
                        <a:pt x="4005235" y="439004"/>
                        <a:pt x="4256093" y="188144"/>
                      </a:cubicBezTo>
                      <a:cubicBezTo>
                        <a:pt x="4381524" y="62713"/>
                        <a:pt x="4545918" y="0"/>
                        <a:pt x="4710315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3385" y="8083"/>
                  <a:ext cx="3710" cy="11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</a:pP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float</a:t>
                  </a:r>
                  <a:r>
                    <a:rPr lang="zh-CN" altLang="en-US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:r>
                    <a:rPr lang="en-US" altLang="zh-CN"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left ;</a:t>
                  </a: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12914" y="4823"/>
              <a:ext cx="1988" cy="3140"/>
              <a:chOff x="12914" y="4823"/>
              <a:chExt cx="1988" cy="3140"/>
            </a:xfrm>
          </p:grpSpPr>
          <p:cxnSp>
            <p:nvCxnSpPr>
              <p:cNvPr id="45" name="直接连接符 44"/>
              <p:cNvCxnSpPr/>
              <p:nvPr/>
            </p:nvCxnSpPr>
            <p:spPr>
              <a:xfrm flipV="1">
                <a:off x="13037" y="482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V="1">
                <a:off x="13037" y="7943"/>
                <a:ext cx="1419" cy="20"/>
              </a:xfrm>
              <a:prstGeom prst="line">
                <a:avLst/>
              </a:prstGeom>
              <a:ln w="508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13774" y="4853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13774" y="6848"/>
                <a:ext cx="0" cy="109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/>
              <p:cNvSpPr txBox="1"/>
              <p:nvPr/>
            </p:nvSpPr>
            <p:spPr>
              <a:xfrm>
                <a:off x="12914" y="5696"/>
                <a:ext cx="1989" cy="11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en-US" altLang="zh-CN" sz="280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200px</a:t>
                </a: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1409065" y="2068195"/>
            <a:ext cx="82384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{ 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200px ; }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demo7-5.html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清除浮动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3825" y="2866390"/>
            <a:ext cx="33350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 </a:t>
            </a: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    clear:both;</a:t>
            </a:r>
            <a:endParaRPr lang="en-US" altLang="zh-CN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8105" y="2352040"/>
            <a:ext cx="3745865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小狗很漂亮</a:t>
            </a:r>
          </a:p>
        </p:txBody>
      </p:sp>
      <p:sp>
        <p:nvSpPr>
          <p:cNvPr id="6" name="矩形 5"/>
          <p:cNvSpPr/>
          <p:nvPr/>
        </p:nvSpPr>
        <p:spPr>
          <a:xfrm>
            <a:off x="7698105" y="1390650"/>
            <a:ext cx="3745865" cy="2212340"/>
          </a:xfrm>
          <a:prstGeom prst="rect">
            <a:avLst/>
          </a:prstGeom>
          <a:noFill/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494155"/>
            <a:ext cx="991235" cy="10179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088120" y="1621155"/>
            <a:ext cx="3352800" cy="2039620"/>
            <a:chOff x="3223" y="3025"/>
            <a:chExt cx="5280" cy="3212"/>
          </a:xfrm>
        </p:grpSpPr>
        <p:sp>
          <p:nvSpPr>
            <p:cNvPr id="9" name=" 141"/>
            <p:cNvSpPr/>
            <p:nvPr/>
          </p:nvSpPr>
          <p:spPr>
            <a:xfrm>
              <a:off x="4571" y="5934"/>
              <a:ext cx="3932" cy="303"/>
            </a:xfrm>
            <a:custGeom>
              <a:avLst/>
              <a:gdLst>
                <a:gd name="connsiteX0" fmla="*/ 4710315 w 7544313"/>
                <a:gd name="connsiteY0" fmla="*/ 0 h 5784389"/>
                <a:gd name="connsiteX1" fmla="*/ 5164538 w 7544313"/>
                <a:gd name="connsiteY1" fmla="*/ 188144 h 5784389"/>
                <a:gd name="connsiteX2" fmla="*/ 7343753 w 7544313"/>
                <a:gd name="connsiteY2" fmla="*/ 2367358 h 5784389"/>
                <a:gd name="connsiteX3" fmla="*/ 7428050 w 7544313"/>
                <a:gd name="connsiteY3" fmla="*/ 2469120 h 5784389"/>
                <a:gd name="connsiteX4" fmla="*/ 7438311 w 7544313"/>
                <a:gd name="connsiteY4" fmla="*/ 2487626 h 5784389"/>
                <a:gd name="connsiteX5" fmla="*/ 7479289 w 7544313"/>
                <a:gd name="connsiteY5" fmla="*/ 2563973 h 5784389"/>
                <a:gd name="connsiteX6" fmla="*/ 7544313 w 7544313"/>
                <a:gd name="connsiteY6" fmla="*/ 2891210 h 5784389"/>
                <a:gd name="connsiteX7" fmla="*/ 7479289 w 7544313"/>
                <a:gd name="connsiteY7" fmla="*/ 3218447 h 5784389"/>
                <a:gd name="connsiteX8" fmla="*/ 7454433 w 7544313"/>
                <a:gd name="connsiteY8" fmla="*/ 3276193 h 5784389"/>
                <a:gd name="connsiteX9" fmla="*/ 7421357 w 7544313"/>
                <a:gd name="connsiteY9" fmla="*/ 3318247 h 5784389"/>
                <a:gd name="connsiteX10" fmla="*/ 7325947 w 7544313"/>
                <a:gd name="connsiteY10" fmla="*/ 3417030 h 5784389"/>
                <a:gd name="connsiteX11" fmla="*/ 5146732 w 7544313"/>
                <a:gd name="connsiteY11" fmla="*/ 5596244 h 5784389"/>
                <a:gd name="connsiteX12" fmla="*/ 4238287 w 7544313"/>
                <a:gd name="connsiteY12" fmla="*/ 5596244 h 5784389"/>
                <a:gd name="connsiteX13" fmla="*/ 4238287 w 7544313"/>
                <a:gd name="connsiteY13" fmla="*/ 4687801 h 5784389"/>
                <a:gd name="connsiteX14" fmla="*/ 5378425 w 7544313"/>
                <a:gd name="connsiteY14" fmla="*/ 3547663 h 5784389"/>
                <a:gd name="connsiteX15" fmla="*/ 642367 w 7544313"/>
                <a:gd name="connsiteY15" fmla="*/ 3547663 h 5784389"/>
                <a:gd name="connsiteX16" fmla="*/ 0 w 7544313"/>
                <a:gd name="connsiteY16" fmla="*/ 2905296 h 5784389"/>
                <a:gd name="connsiteX17" fmla="*/ 642367 w 7544313"/>
                <a:gd name="connsiteY17" fmla="*/ 2262930 h 5784389"/>
                <a:gd name="connsiteX18" fmla="*/ 5422435 w 7544313"/>
                <a:gd name="connsiteY18" fmla="*/ 2262930 h 5784389"/>
                <a:gd name="connsiteX19" fmla="*/ 4256093 w 7544313"/>
                <a:gd name="connsiteY19" fmla="*/ 1096587 h 5784389"/>
                <a:gd name="connsiteX20" fmla="*/ 4256093 w 7544313"/>
                <a:gd name="connsiteY20" fmla="*/ 188144 h 5784389"/>
                <a:gd name="connsiteX21" fmla="*/ 4710315 w 7544313"/>
                <a:gd name="connsiteY21" fmla="*/ 0 h 578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44313" h="5784389">
                  <a:moveTo>
                    <a:pt x="4710315" y="0"/>
                  </a:moveTo>
                  <a:cubicBezTo>
                    <a:pt x="4874713" y="0"/>
                    <a:pt x="5039107" y="62713"/>
                    <a:pt x="5164538" y="188144"/>
                  </a:cubicBezTo>
                  <a:lnTo>
                    <a:pt x="7343753" y="2367358"/>
                  </a:lnTo>
                  <a:cubicBezTo>
                    <a:pt x="7375110" y="2398716"/>
                    <a:pt x="7403341" y="2432905"/>
                    <a:pt x="7428050" y="2469120"/>
                  </a:cubicBezTo>
                  <a:lnTo>
                    <a:pt x="7438311" y="2487626"/>
                  </a:lnTo>
                  <a:lnTo>
                    <a:pt x="7479289" y="2563973"/>
                  </a:lnTo>
                  <a:cubicBezTo>
                    <a:pt x="7520342" y="2657385"/>
                    <a:pt x="7544313" y="2769994"/>
                    <a:pt x="7544313" y="2891210"/>
                  </a:cubicBezTo>
                  <a:cubicBezTo>
                    <a:pt x="7544313" y="3012426"/>
                    <a:pt x="7520342" y="3125035"/>
                    <a:pt x="7479289" y="3218447"/>
                  </a:cubicBezTo>
                  <a:lnTo>
                    <a:pt x="7454433" y="3276193"/>
                  </a:lnTo>
                  <a:lnTo>
                    <a:pt x="7421357" y="3318247"/>
                  </a:lnTo>
                  <a:cubicBezTo>
                    <a:pt x="7391886" y="3351882"/>
                    <a:pt x="7357304" y="3385674"/>
                    <a:pt x="7325947" y="3417030"/>
                  </a:cubicBezTo>
                  <a:lnTo>
                    <a:pt x="5146732" y="5596244"/>
                  </a:lnTo>
                  <a:cubicBezTo>
                    <a:pt x="4895873" y="5847104"/>
                    <a:pt x="4489147" y="5847104"/>
                    <a:pt x="4238287" y="5596244"/>
                  </a:cubicBezTo>
                  <a:cubicBezTo>
                    <a:pt x="3987430" y="5345384"/>
                    <a:pt x="3987430" y="4938661"/>
                    <a:pt x="4238287" y="4687801"/>
                  </a:cubicBezTo>
                  <a:lnTo>
                    <a:pt x="5378425" y="3547663"/>
                  </a:lnTo>
                  <a:lnTo>
                    <a:pt x="642367" y="3547663"/>
                  </a:lnTo>
                  <a:cubicBezTo>
                    <a:pt x="287598" y="3547663"/>
                    <a:pt x="0" y="3260065"/>
                    <a:pt x="0" y="2905296"/>
                  </a:cubicBezTo>
                  <a:cubicBezTo>
                    <a:pt x="0" y="2550527"/>
                    <a:pt x="287598" y="2262930"/>
                    <a:pt x="642367" y="2262930"/>
                  </a:cubicBezTo>
                  <a:lnTo>
                    <a:pt x="5422435" y="2262930"/>
                  </a:lnTo>
                  <a:lnTo>
                    <a:pt x="4256093" y="1096587"/>
                  </a:lnTo>
                  <a:cubicBezTo>
                    <a:pt x="4005235" y="845727"/>
                    <a:pt x="4005235" y="439004"/>
                    <a:pt x="4256093" y="188144"/>
                  </a:cubicBezTo>
                  <a:cubicBezTo>
                    <a:pt x="4381524" y="62713"/>
                    <a:pt x="4545918" y="0"/>
                    <a:pt x="471031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23" y="3025"/>
              <a:ext cx="3710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float</a:t>
              </a: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left ;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6205" y="3931285"/>
            <a:ext cx="3745865" cy="2211705"/>
            <a:chOff x="7242" y="5204"/>
            <a:chExt cx="5899" cy="4318"/>
          </a:xfrm>
        </p:grpSpPr>
        <p:sp>
          <p:nvSpPr>
            <p:cNvPr id="12" name="文本框 11"/>
            <p:cNvSpPr txBox="1"/>
            <p:nvPr/>
          </p:nvSpPr>
          <p:spPr>
            <a:xfrm>
              <a:off x="9371" y="5367"/>
              <a:ext cx="3285" cy="1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小狗很漂亮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2" y="5204"/>
              <a:ext cx="5899" cy="4318"/>
            </a:xfrm>
            <a:prstGeom prst="rect">
              <a:avLst/>
            </a:prstGeom>
            <a:noFill/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 descr="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" y="5367"/>
              <a:ext cx="1703" cy="1750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9186545" y="2309495"/>
            <a:ext cx="2035810" cy="26035"/>
          </a:xfrm>
          <a:prstGeom prst="line">
            <a:avLst/>
          </a:prstGeom>
          <a:ln w="38100" cmpd="sng">
            <a:solidFill>
              <a:srgbClr val="92D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1127613" y="54898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7613" y="5960745"/>
            <a:ext cx="765365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hlinkClick r:id="rId4" action="ppaction://hlinkfile"/>
              </a:rPr>
              <a:t>https://segmentfault.com/a/1190000010252809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清除方法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134235"/>
            <a:ext cx="3529330" cy="331406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zh-CN" altLang="en-US">
                <a:sym typeface="+mn-ea"/>
              </a:rPr>
              <a:t>伪元素 </a:t>
            </a:r>
            <a:r>
              <a:rPr>
                <a:solidFill>
                  <a:srgbClr val="C00000"/>
                </a:solidFill>
                <a:sym typeface="+mn-ea"/>
              </a:rPr>
              <a:t>:after  :before</a:t>
            </a:r>
            <a:r>
              <a:rPr lang="zh-CN" altLang="en-US">
                <a:sym typeface="+mn-ea"/>
              </a:rPr>
              <a:t>，并搭配属性 </a:t>
            </a:r>
            <a:r>
              <a:rPr>
                <a:solidFill>
                  <a:srgbClr val="C00000"/>
                </a:solidFill>
                <a:sym typeface="+mn-ea"/>
              </a:rPr>
              <a:t>clear:both;</a:t>
            </a:r>
            <a:endParaRPr lang="en-US" altLang="zh-CN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lvl="2"/>
            <a:endParaRPr lang="en-US" altLang="zh-CN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3715657" y="2261870"/>
            <a:ext cx="8474756" cy="3046095"/>
            <a:chOff x="4552" y="3453"/>
            <a:chExt cx="9694" cy="490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6" y="3453"/>
              <a:ext cx="8940" cy="4905"/>
            </a:xfrm>
            <a:prstGeom prst="rect">
              <a:avLst/>
            </a:prstGeom>
          </p:spPr>
        </p:pic>
        <p:sp>
          <p:nvSpPr>
            <p:cNvPr id="18" name="圆角矩形 17"/>
            <p:cNvSpPr/>
            <p:nvPr/>
          </p:nvSpPr>
          <p:spPr>
            <a:xfrm>
              <a:off x="4552" y="3526"/>
              <a:ext cx="4399" cy="892"/>
            </a:xfrm>
            <a:prstGeom prst="roundRect">
              <a:avLst/>
            </a:prstGeom>
            <a:noFill/>
            <a:ln w="381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024890" y="5447665"/>
            <a:ext cx="6733540" cy="73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注意：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应用在包含浮动元素的</a:t>
            </a: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父级元素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36613" y="570252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demo7-7.html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48255"/>
            <a:ext cx="9162415" cy="34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7"/>
          <p:cNvSpPr txBox="1"/>
          <p:nvPr/>
        </p:nvSpPr>
        <p:spPr>
          <a:xfrm>
            <a:off x="9636613" y="577110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demo7-8.html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en-US" altLang="zh-CN" dirty="0" smtClean="0"/>
              <a:t>overflow: hidden; 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981" y="5351780"/>
            <a:ext cx="589915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>
                <a:latin typeface="微软雅黑" pitchFamily="34" charset="-122"/>
                <a:ea typeface="微软雅黑" pitchFamily="34" charset="-122"/>
                <a:hlinkClick r:id="rId2"/>
              </a:rPr>
              <a:t>https://www.jianshu.com/p/7e04ed3f4bea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9636613" y="5771107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demo7-9.html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浮动应用小技巧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263650" y="939800"/>
            <a:ext cx="3745230" cy="1983105"/>
            <a:chOff x="7360" y="7698"/>
            <a:chExt cx="5898" cy="3123"/>
          </a:xfrm>
        </p:grpSpPr>
        <p:grpSp>
          <p:nvGrpSpPr>
            <p:cNvPr id="16" name="组合 15"/>
            <p:cNvGrpSpPr/>
            <p:nvPr/>
          </p:nvGrpSpPr>
          <p:grpSpPr>
            <a:xfrm>
              <a:off x="7360" y="7698"/>
              <a:ext cx="5899" cy="3123"/>
              <a:chOff x="997" y="7698"/>
              <a:chExt cx="5899" cy="3123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97" y="7698"/>
                <a:ext cx="5899" cy="3123"/>
              </a:xfrm>
              <a:prstGeom prst="rect">
                <a:avLst/>
              </a:prstGeom>
              <a:noFill/>
              <a:ln w="50800" cmpd="sng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9" y="7861"/>
                <a:ext cx="1561" cy="1603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797" y="7861"/>
                <a:ext cx="3791" cy="2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50000"/>
                  </a:lnSpc>
                </a:pPr>
                <a:r>
                  <a:rPr lang="zh-CN" altLang="en-US"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小狗很漂亮小狗很可爱小狗</a:t>
                </a: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7360" y="9669"/>
              <a:ext cx="5899" cy="11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很漂亮小狗很可爱小狗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354955" y="1165225"/>
            <a:ext cx="44888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如何使得图片和段落之间有空白间隙？</a:t>
            </a:r>
          </a:p>
        </p:txBody>
      </p:sp>
      <p:pic>
        <p:nvPicPr>
          <p:cNvPr id="5" name="图片 4" descr="tooopen_13214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960" y="3593465"/>
            <a:ext cx="2259965" cy="2703195"/>
          </a:xfrm>
          <a:prstGeom prst="rect">
            <a:avLst/>
          </a:prstGeom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566436" y="3181025"/>
            <a:ext cx="77755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padding-right: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img { margin-right: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{ padding-left: 20px ;}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{ margin-left: 20px ;}</a:t>
            </a:r>
          </a:p>
        </p:txBody>
      </p:sp>
      <p:sp>
        <p:nvSpPr>
          <p:cNvPr id="2050" name=" 2050"/>
          <p:cNvSpPr/>
          <p:nvPr/>
        </p:nvSpPr>
        <p:spPr bwMode="auto">
          <a:xfrm>
            <a:off x="5911215" y="3371850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 2050"/>
          <p:cNvSpPr/>
          <p:nvPr/>
        </p:nvSpPr>
        <p:spPr bwMode="auto">
          <a:xfrm>
            <a:off x="5911215" y="3982085"/>
            <a:ext cx="682625" cy="386715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2" name=" 252"/>
          <p:cNvSpPr/>
          <p:nvPr/>
        </p:nvSpPr>
        <p:spPr>
          <a:xfrm rot="2640000">
            <a:off x="5847080" y="440817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 252"/>
          <p:cNvSpPr/>
          <p:nvPr/>
        </p:nvSpPr>
        <p:spPr>
          <a:xfrm rot="2640000">
            <a:off x="5847080" y="5040630"/>
            <a:ext cx="810895" cy="862330"/>
          </a:xfrm>
          <a:prstGeom prst="mathPlus">
            <a:avLst>
              <a:gd name="adj1" fmla="val 9220"/>
            </a:avLst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TextBox 7"/>
          <p:cNvSpPr txBox="1"/>
          <p:nvPr/>
        </p:nvSpPr>
        <p:spPr>
          <a:xfrm>
            <a:off x="7548098" y="5820002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demo7-10.html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50" grpId="0" animBg="1"/>
      <p:bldP spid="2050" grpId="1" animBg="1"/>
      <p:bldP spid="2050" grpId="2" animBg="1"/>
      <p:bldP spid="2050" grpId="3" animBg="1"/>
      <p:bldP spid="2050" grpId="4" bldLvl="0" animBg="1"/>
      <p:bldP spid="8" grpId="0" animBg="1"/>
      <p:bldP spid="8" grpId="1" animBg="1"/>
      <p:bldP spid="8" grpId="2" animBg="1"/>
      <p:bldP spid="8" grpId="3" animBg="1"/>
      <p:bldP spid="8" grpId="4" bldLvl="0" animBg="1"/>
      <p:bldP spid="252" grpId="0" bldLvl="0" animBg="1"/>
      <p:bldP spid="9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以自身本应在的位置为参照物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2812" y="2780119"/>
            <a:ext cx="1406163" cy="2533015"/>
            <a:chOff x="6808" y="4378"/>
            <a:chExt cx="2214" cy="3989"/>
          </a:xfrm>
        </p:grpSpPr>
        <p:grpSp>
          <p:nvGrpSpPr>
            <p:cNvPr id="13" name="组合 12"/>
            <p:cNvGrpSpPr/>
            <p:nvPr/>
          </p:nvGrpSpPr>
          <p:grpSpPr>
            <a:xfrm>
              <a:off x="6808" y="4378"/>
              <a:ext cx="2214" cy="3989"/>
              <a:chOff x="11681" y="4099"/>
              <a:chExt cx="2214" cy="3989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1" y="4099"/>
                <a:ext cx="2214" cy="3989"/>
                <a:chOff x="11681" y="3559"/>
                <a:chExt cx="2214" cy="3989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1" y="3559"/>
                  <a:ext cx="28" cy="3926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>
                  <a:off x="13855" y="3740"/>
                  <a:ext cx="40" cy="3808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4373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4946"/>
              <a:ext cx="2159" cy="170"/>
              <a:chOff x="6823" y="4896"/>
              <a:chExt cx="2159" cy="170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4896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4919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lstStyle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57" name="TextBox 7"/>
          <p:cNvSpPr txBox="1"/>
          <p:nvPr/>
        </p:nvSpPr>
        <p:spPr>
          <a:xfrm>
            <a:off x="9600418" y="5752692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 : 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若祖先元素</a:t>
            </a:r>
            <a:r>
              <a:rPr lang="zh-CN" altLang="en-US" dirty="0">
                <a:solidFill>
                  <a:srgbClr val="C00000"/>
                </a:solidFill>
              </a:rPr>
              <a:t>已</a:t>
            </a:r>
            <a:r>
              <a:rPr lang="zh-CN" altLang="en-US" dirty="0"/>
              <a:t>定位，则以该祖先元素为参照物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若祖先元素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未</a:t>
            </a:r>
            <a:r>
              <a:rPr lang="zh-CN" altLang="en-US" dirty="0">
                <a:sym typeface="+mn-ea"/>
              </a:rPr>
              <a:t>定位，则以 </a:t>
            </a:r>
            <a:r>
              <a:rPr lang="en-US" altLang="zh-CN" dirty="0">
                <a:sym typeface="+mn-ea"/>
              </a:rPr>
              <a:t>body </a:t>
            </a:r>
            <a:r>
              <a:rPr lang="zh-CN" altLang="en-US" dirty="0">
                <a:sym typeface="+mn-ea"/>
              </a:rPr>
              <a:t>元素为参照物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7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lstStyle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1299594" y="572891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demo7-12.html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5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r>
              <a:rPr dirty="0" smtClean="0"/>
              <a:t> </a:t>
            </a:r>
            <a:r>
              <a:rPr>
                <a:sym typeface="Arial" panose="020B0604020202020204" pitchFamily="34" charset="0"/>
              </a:rPr>
              <a:t>—— </a:t>
            </a:r>
            <a:r>
              <a:rPr lang="zh-CN" altLang="en-US" dirty="0" smtClean="0"/>
              <a:t>祖先元素</a:t>
            </a: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7089775" cy="253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absolute;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static;</a:t>
            </a: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没有声明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          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4311650" y="3940175"/>
            <a:ext cx="1158240" cy="0"/>
          </a:xfrm>
          <a:prstGeom prst="straightConnector1">
            <a:avLst/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69890" y="3691255"/>
            <a:ext cx="1627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元素</a:t>
            </a:r>
            <a:endParaRPr lang="zh-CN" altLang="en-US" sz="2400"/>
          </a:p>
        </p:txBody>
      </p:sp>
      <p:sp>
        <p:nvSpPr>
          <p:cNvPr id="7" name=" 2050"/>
          <p:cNvSpPr/>
          <p:nvPr/>
        </p:nvSpPr>
        <p:spPr bwMode="auto">
          <a:xfrm>
            <a:off x="6695055" y="387368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4" grpId="0"/>
      <p:bldP spid="7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88772" y="2252359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2" y="4458984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2" y="211637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9365364" y="576701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demo7-13.html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zh-CN" altLang="en-US" dirty="0" smtClean="0">
                <a:sym typeface="+mn-ea"/>
              </a:rPr>
              <a:t>  </a:t>
            </a:r>
            <a:r>
              <a:rPr dirty="0" smtClean="0">
                <a:sym typeface="+mn-ea"/>
              </a:rPr>
              <a:t>——  </a:t>
            </a:r>
            <a:r>
              <a:rPr lang="en-US" altLang="zh-CN" b="1" dirty="0">
                <a:solidFill>
                  <a:srgbClr val="FF0000"/>
                </a:solidFill>
              </a:rPr>
              <a:t>position : fixed;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 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 </a:t>
            </a:r>
            <a:r>
              <a:rPr lang="zh-CN" altLang="en-US" dirty="0"/>
              <a:t>等属性共同使用</a:t>
            </a:r>
          </a:p>
          <a:p>
            <a:pPr lvl="1"/>
            <a:r>
              <a:rPr lang="zh-CN" altLang="en-US" dirty="0"/>
              <a:t> 以</a:t>
            </a:r>
            <a:r>
              <a:rPr lang="zh-CN" altLang="en-US" dirty="0">
                <a:solidFill>
                  <a:srgbClr val="FF0000"/>
                </a:solidFill>
              </a:rPr>
              <a:t>浏览器窗口</a:t>
            </a:r>
            <a:r>
              <a:rPr lang="zh-CN" altLang="en-US" dirty="0"/>
              <a:t>为参照物进行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</a:p>
        </p:txBody>
      </p:sp>
      <p:sp>
        <p:nvSpPr>
          <p:cNvPr id="2" name="文本框 10"/>
          <p:cNvSpPr txBox="1"/>
          <p:nvPr/>
        </p:nvSpPr>
        <p:spPr>
          <a:xfrm>
            <a:off x="9375524" y="574415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demo7-14.html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 </a:t>
            </a:r>
            <a:r>
              <a:rPr lang="zh-CN" altLang="en-US" dirty="0"/>
              <a:t>和 </a:t>
            </a:r>
            <a:r>
              <a:rPr lang="en-US" altLang="zh-CN" dirty="0"/>
              <a:t>position 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 </a:t>
            </a:r>
            <a:r>
              <a:rPr lang="zh-CN" altLang="en-US" dirty="0"/>
              <a:t>与 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 </a:t>
            </a:r>
            <a:r>
              <a:rPr lang="zh-CN" altLang="en-US" dirty="0"/>
              <a:t>等配套使用</a:t>
            </a:r>
          </a:p>
          <a:p>
            <a:pPr lvl="1"/>
            <a:r>
              <a:rPr lang="en-US" altLang="zh-CN" dirty="0" smtClean="0"/>
              <a:t>float </a:t>
            </a:r>
            <a:r>
              <a:rPr lang="zh-CN" altLang="en-US" dirty="0"/>
              <a:t>位置移动通过 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 </a:t>
            </a:r>
            <a:r>
              <a:rPr lang="zh-CN" altLang="en-US" dirty="0"/>
              <a:t>等实现</a:t>
            </a:r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 </a:t>
            </a:r>
            <a:r>
              <a:rPr lang="en-US" altLang="zh-CN" dirty="0"/>
              <a:t>float</a:t>
            </a:r>
            <a:r>
              <a:rPr lang="zh-CN" altLang="en-US" dirty="0"/>
              <a:t>，而不是 </a:t>
            </a:r>
            <a:r>
              <a:rPr lang="en-US" altLang="zh-CN" dirty="0"/>
              <a:t>position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</a:p>
          <a:p>
            <a:pPr lvl="1"/>
            <a:r>
              <a:rPr lang="zh-CN" altLang="en-US" dirty="0"/>
              <a:t>用于体现元素在 </a:t>
            </a:r>
            <a:r>
              <a:rPr lang="en-US" altLang="zh-CN" dirty="0"/>
              <a:t>Z </a:t>
            </a:r>
            <a:r>
              <a:rPr lang="zh-CN" altLang="en-US" dirty="0"/>
              <a:t>轴空间的堆叠关系</a:t>
            </a:r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</a:p>
        </p:txBody>
      </p:sp>
      <p:sp>
        <p:nvSpPr>
          <p:cNvPr id="4" name="文本框 10"/>
          <p:cNvSpPr txBox="1"/>
          <p:nvPr/>
        </p:nvSpPr>
        <p:spPr>
          <a:xfrm>
            <a:off x="9375524" y="5744153"/>
            <a:ext cx="2686848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demo7-15.html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885" y="1694815"/>
            <a:ext cx="2724785" cy="2683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</a:p>
          <a:p>
            <a:pPr lvl="1"/>
            <a:r>
              <a:rPr lang="zh-CN" altLang="en-US" dirty="0"/>
              <a:t>需求获取</a:t>
            </a:r>
          </a:p>
          <a:p>
            <a:pPr lvl="1"/>
            <a:r>
              <a:rPr lang="zh-CN" altLang="en-US" dirty="0"/>
              <a:t>制作 </a:t>
            </a:r>
            <a:r>
              <a:rPr lang="en-US" altLang="zh-CN" dirty="0"/>
              <a:t>UI 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 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 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</a:p>
          <a:p>
            <a:pPr lvl="1"/>
            <a:r>
              <a:rPr lang="zh-CN" altLang="en-US" dirty="0"/>
              <a:t>网站上线运营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50090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demo7-16.html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HTML的局限性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聪明的方式</a:t>
            </a:r>
            <a:r>
              <a:rPr lang="zh-CN" altLang="en-US" smtClean="0">
                <a:sym typeface="+mn-ea"/>
              </a:rPr>
              <a:t> </a:t>
            </a:r>
            <a:r>
              <a:rPr>
                <a:sym typeface="+mn-ea"/>
              </a:rPr>
              <a:t>——</a:t>
            </a:r>
            <a:r>
              <a:rPr smtClean="0">
                <a:sym typeface="+mn-ea"/>
              </a:rPr>
              <a:t> 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endParaRPr lang="zh-CN" altLang="en-US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12" name="图片 11" descr="14043134CF4Z-44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2660015"/>
            <a:ext cx="8482965" cy="3484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449435" y="2506980"/>
            <a:ext cx="390080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工作量大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维护困难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49435" y="4315460"/>
            <a:ext cx="390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兼容性好</a:t>
            </a:r>
          </a:p>
          <a:p>
            <a:pPr marL="457200" indent="-4572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ü"/>
            </a:pPr>
            <a:endParaRPr lang="zh-CN" altLang="en-US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HTML的局限性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块级、行级、行块级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dirty="0">
                <a:sym typeface="+mn-ea"/>
              </a:rPr>
              <a:t>聪明的方式</a:t>
            </a:r>
            <a:r>
              <a:rPr lang="zh-CN" altLang="en-US" dirty="0" smtClean="0">
                <a:sym typeface="+mn-ea"/>
              </a:rPr>
              <a:t> </a:t>
            </a:r>
            <a:r>
              <a:rPr dirty="0">
                <a:sym typeface="+mn-ea"/>
              </a:rPr>
              <a:t>——</a:t>
            </a:r>
            <a:r>
              <a:rPr dirty="0" smtClean="0"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table布局</a:t>
            </a:r>
          </a:p>
          <a:p>
            <a:pPr algn="l" fontAlgn="auto">
              <a:lnSpc>
                <a:spcPct val="150000"/>
              </a:lnSpc>
            </a:pPr>
            <a:r>
              <a:rPr sz="2800" dirty="0">
                <a:solidFill>
                  <a:srgbClr val="C00000"/>
                </a:solidFill>
                <a:sym typeface="+mn-ea"/>
              </a:rPr>
              <a:t>DIV+CSS</a:t>
            </a:r>
          </a:p>
          <a:p>
            <a:pPr lvl="1" algn="l" fontAlgn="auto">
              <a:lnSpc>
                <a:spcPct val="150000"/>
              </a:lnSpc>
            </a:pPr>
            <a:r>
              <a:rPr sz="2800" dirty="0">
                <a:sym typeface="+mn-ea"/>
              </a:rPr>
              <a:t>div — </a:t>
            </a:r>
            <a:r>
              <a:rPr lang="zh-CN" sz="2800" dirty="0">
                <a:sym typeface="+mn-ea"/>
              </a:rPr>
              <a:t>布局标签</a:t>
            </a:r>
            <a:endParaRPr lang="zh-CN" sz="2800" dirty="0">
              <a:solidFill>
                <a:schemeClr val="tx1"/>
              </a:solidFill>
              <a:sym typeface="+mn-ea"/>
            </a:endParaRPr>
          </a:p>
          <a:p>
            <a:pPr lvl="1" algn="l" fontAlgn="auto">
              <a:lnSpc>
                <a:spcPct val="150000"/>
              </a:lnSpc>
            </a:pPr>
            <a:r>
              <a:rPr sz="2800" dirty="0" err="1">
                <a:sym typeface="+mn-ea"/>
              </a:rPr>
              <a:t>css</a:t>
            </a:r>
            <a:r>
              <a:rPr sz="2800" dirty="0">
                <a:sym typeface="+mn-ea"/>
              </a:rPr>
              <a:t> — </a:t>
            </a:r>
            <a:r>
              <a:rPr lang="zh-CN" altLang="en-US" sz="2800" dirty="0">
                <a:sym typeface="+mn-ea"/>
              </a:rPr>
              <a:t>布局方法</a:t>
            </a:r>
          </a:p>
          <a:p>
            <a:pPr algn="l" fontAlgn="auto">
              <a:lnSpc>
                <a:spcPct val="150000"/>
              </a:lnSpc>
            </a:pPr>
            <a:endParaRPr lang="zh-CN" altLang="en-US" dirty="0">
              <a:solidFill>
                <a:srgbClr val="C00000"/>
              </a:solidFill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一个容器（盒子），可以把文档分割为独立的、不同的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属性，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通过 </a:t>
            </a:r>
            <a:r>
              <a:rPr lang="en-US" altLang="zh-CN" dirty="0"/>
              <a:t>id </a:t>
            </a:r>
            <a:r>
              <a:rPr lang="zh-CN" altLang="en-US" dirty="0"/>
              <a:t>或 </a:t>
            </a:r>
            <a:r>
              <a:rPr lang="en-US" altLang="zh-CN" dirty="0"/>
              <a:t>class </a:t>
            </a:r>
            <a:r>
              <a:rPr lang="zh-CN" altLang="en-US" dirty="0"/>
              <a:t>属性区分不同的容器</a:t>
            </a:r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81680" y="2503805"/>
            <a:ext cx="5819140" cy="2038350"/>
            <a:chOff x="5168" y="3943"/>
            <a:chExt cx="9164" cy="3210"/>
          </a:xfrm>
        </p:grpSpPr>
        <p:pic>
          <p:nvPicPr>
            <p:cNvPr id="6" name="内容占位符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" y="3943"/>
              <a:ext cx="9165" cy="321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2736" y="4093"/>
              <a:ext cx="1448" cy="59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8851" name="表格 78850"/>
          <p:cNvGraphicFramePr/>
          <p:nvPr/>
        </p:nvGraphicFramePr>
        <p:xfrm>
          <a:off x="724535" y="972820"/>
          <a:ext cx="11021695" cy="5153660"/>
        </p:xfrm>
        <a:graphic>
          <a:graphicData uri="http://schemas.openxmlformats.org/drawingml/2006/table">
            <a:tbl>
              <a:tblPr/>
              <a:tblGrid>
                <a:gridCol w="1922145"/>
                <a:gridCol w="4296410"/>
                <a:gridCol w="4803140"/>
              </a:tblGrid>
              <a:tr h="5372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endParaRPr lang="zh-CN" altLang="en-US" sz="1400" b="1" dirty="0">
                        <a:solidFill>
                          <a:schemeClr val="tx1"/>
                        </a:solidFill>
                        <a:latin typeface="华文仿宋" panose="02010600040101010101" pitchFamily="2" charset="-122"/>
                        <a:ea typeface="华文仿宋" panose="02010600040101010101" pitchFamily="2" charset="-122"/>
                      </a:endParaRP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DIV+CSS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Table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简洁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繁琐，重复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页面优化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有利于搜索引擎的搜索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不利于搜索引擎的搜索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4846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打开速度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载入一点就显示一点，因此有“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载入快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”的说法。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（网速非常卡的时候，页面会一点一点的出来的。）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多少层都可以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只有在表格体内的内容</a:t>
                      </a: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全部载入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完后，才一次性显示该表格。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（在网速非常卡时候，过了几分钟后，页面一下会全部打开）</a:t>
                      </a:r>
                    </a:p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建议不超过三层嵌套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重构页面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内容和样式的分离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导致我们在重构页面布局（更换皮肤）的时候，只用针对每一个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div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元素重新定义其具体位置、样式就行了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在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table 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基础上进行改版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几乎必须改变所有的内容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实在是太过于麻烦 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395"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兼容性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不太好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eaLnBrk="0" hangingPunct="0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好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布局比较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1799</Words>
  <Application>Microsoft Office PowerPoint</Application>
  <PresentationFormat>自定义</PresentationFormat>
  <Paragraphs>334</Paragraphs>
  <Slides>55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布局历史</vt:lpstr>
      <vt:lpstr>布局历史</vt:lpstr>
      <vt:lpstr>布局标签</vt:lpstr>
      <vt:lpstr>布局比较</vt:lpstr>
      <vt:lpstr>PowerPoint 演示文稿</vt:lpstr>
      <vt:lpstr>布局方法</vt:lpstr>
      <vt:lpstr>布局方法</vt:lpstr>
      <vt:lpstr>布局方法</vt:lpstr>
      <vt:lpstr>布局方法</vt:lpstr>
      <vt:lpstr>布局方法</vt:lpstr>
      <vt:lpstr>浮动各种情况</vt:lpstr>
      <vt:lpstr>浮动各种情况</vt:lpstr>
      <vt:lpstr>浮动各种情况</vt:lpstr>
      <vt:lpstr>布局方法</vt:lpstr>
      <vt:lpstr>浮动本意</vt:lpstr>
      <vt:lpstr>浮动的影响</vt:lpstr>
      <vt:lpstr>清除浮动</vt:lpstr>
      <vt:lpstr>清除浮动</vt:lpstr>
      <vt:lpstr>清除方法</vt:lpstr>
      <vt:lpstr>布局方法</vt:lpstr>
      <vt:lpstr>布局方法</vt:lpstr>
      <vt:lpstr>布局方法</vt:lpstr>
      <vt:lpstr>浮动应用小技巧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小黑E550</cp:lastModifiedBy>
  <cp:revision>758</cp:revision>
  <dcterms:created xsi:type="dcterms:W3CDTF">2014-10-16T08:35:00Z</dcterms:created>
  <dcterms:modified xsi:type="dcterms:W3CDTF">2019-02-18T07:53:45Z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